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79" r:id="rId4"/>
    <p:sldId id="287" r:id="rId5"/>
    <p:sldId id="284" r:id="rId6"/>
    <p:sldId id="259" r:id="rId7"/>
    <p:sldId id="278" r:id="rId8"/>
    <p:sldId id="286" r:id="rId9"/>
    <p:sldId id="280" r:id="rId10"/>
    <p:sldId id="262" r:id="rId11"/>
    <p:sldId id="285" r:id="rId12"/>
    <p:sldId id="258" r:id="rId13"/>
    <p:sldId id="282" r:id="rId14"/>
    <p:sldId id="283" r:id="rId15"/>
    <p:sldId id="281"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550" autoAdjust="0"/>
    <p:restoredTop sz="94660"/>
  </p:normalViewPr>
  <p:slideViewPr>
    <p:cSldViewPr snapToGrid="0">
      <p:cViewPr varScale="1">
        <p:scale>
          <a:sx n="69" d="100"/>
          <a:sy n="69" d="100"/>
        </p:scale>
        <p:origin x="-388" y="-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01/27/2020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pPr/>
              <a:t>01/27/2020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5719" y="2085109"/>
            <a:ext cx="9900972" cy="3329581"/>
          </a:xfrm>
        </p:spPr>
        <p:txBody>
          <a:bodyPr/>
          <a:lstStyle/>
          <a:p>
            <a:r>
              <a:rPr lang="en-US" sz="5400" dirty="0" smtClean="0"/>
              <a:t>02 - Introduction </a:t>
            </a:r>
            <a:r>
              <a:rPr lang="en-US" sz="5400" dirty="0"/>
              <a:t>to </a:t>
            </a:r>
            <a:r>
              <a:rPr lang="en-US" sz="5400" dirty="0" smtClean="0"/>
              <a:t>Angular-5</a:t>
            </a:r>
            <a:r>
              <a:rPr lang="en-US" sz="5400" dirty="0" smtClean="0"/>
              <a:t/>
            </a:r>
            <a:br>
              <a:rPr lang="en-US" sz="5400" dirty="0" smtClean="0"/>
            </a:br>
            <a:r>
              <a:rPr lang="en-US" sz="3600" cap="all" dirty="0" smtClean="0">
                <a:solidFill>
                  <a:schemeClr val="accent1"/>
                </a:solidFill>
              </a:rPr>
              <a:t>(A Framework of </a:t>
            </a:r>
            <a:r>
              <a:rPr lang="en-US" sz="3600" cap="all" dirty="0" smtClean="0">
                <a:solidFill>
                  <a:schemeClr val="accent1"/>
                </a:solidFill>
              </a:rPr>
              <a:t>JavaScript)</a:t>
            </a:r>
            <a:r>
              <a:rPr lang="en-US" sz="3600" cap="all" dirty="0">
                <a:solidFill>
                  <a:schemeClr val="accent1"/>
                </a:solidFill>
              </a:rPr>
              <a:t/>
            </a:r>
            <a:br>
              <a:rPr lang="en-US" sz="3600" cap="all" dirty="0">
                <a:solidFill>
                  <a:schemeClr val="accent1"/>
                </a:solidFill>
              </a:rPr>
            </a:br>
            <a:r>
              <a:rPr lang="en-US" sz="4000" dirty="0"/>
              <a:t/>
            </a:r>
            <a:br>
              <a:rPr lang="en-US" sz="4000" dirty="0"/>
            </a:br>
            <a:r>
              <a:rPr lang="en-US" sz="4000" dirty="0"/>
              <a:t/>
            </a:r>
            <a:br>
              <a:rPr lang="en-US" sz="4000" dirty="0"/>
            </a:br>
            <a:r>
              <a:rPr lang="en-US" sz="4000" dirty="0"/>
              <a:t/>
            </a:r>
            <a:br>
              <a:rPr lang="en-US" sz="4000" dirty="0"/>
            </a:br>
            <a:endParaRPr lang="en-US" sz="4000" dirty="0"/>
          </a:p>
        </p:txBody>
      </p:sp>
      <p:sp>
        <p:nvSpPr>
          <p:cNvPr id="3" name="Subtitle 2"/>
          <p:cNvSpPr>
            <a:spLocks noGrp="1"/>
          </p:cNvSpPr>
          <p:nvPr>
            <p:ph type="subTitle" idx="1"/>
          </p:nvPr>
        </p:nvSpPr>
        <p:spPr>
          <a:xfrm>
            <a:off x="1385864" y="4911461"/>
            <a:ext cx="8825658" cy="1729485"/>
          </a:xfrm>
        </p:spPr>
        <p:txBody>
          <a:bodyPr>
            <a:normAutofit/>
          </a:bodyPr>
          <a:lstStyle/>
          <a:p>
            <a:pPr algn="ctr"/>
            <a:r>
              <a:rPr lang="en-US" sz="3600" b="1" dirty="0" smtClean="0"/>
              <a:t>PANKAJ KAPOOR</a:t>
            </a:r>
            <a:endParaRPr lang="en-US" sz="3600" b="1" dirty="0"/>
          </a:p>
          <a:p>
            <a:pPr algn="ctr"/>
            <a:r>
              <a:rPr lang="en-US" sz="3600" b="1" dirty="0" smtClean="0"/>
              <a:t>(Your trainer)</a:t>
            </a:r>
            <a:endParaRPr lang="en-US" sz="3600" b="1" dirty="0"/>
          </a:p>
        </p:txBody>
      </p:sp>
    </p:spTree>
    <p:extLst>
      <p:ext uri="{BB962C8B-B14F-4D97-AF65-F5344CB8AC3E}">
        <p14:creationId xmlns="" xmlns:p14="http://schemas.microsoft.com/office/powerpoint/2010/main" val="2219160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 DB architecture</a:t>
            </a:r>
          </a:p>
        </p:txBody>
      </p:sp>
      <p:sp>
        <p:nvSpPr>
          <p:cNvPr id="3" name="Content Placeholder 2"/>
          <p:cNvSpPr>
            <a:spLocks noGrp="1"/>
          </p:cNvSpPr>
          <p:nvPr>
            <p:ph idx="1"/>
          </p:nvPr>
        </p:nvSpPr>
        <p:spPr/>
        <p:txBody>
          <a:bodyPr/>
          <a:lstStyle/>
          <a:p>
            <a:pPr marL="0" indent="0">
              <a:buNone/>
            </a:pPr>
            <a:r>
              <a:rPr lang="en-US" dirty="0"/>
              <a:t>Architecture : -</a:t>
            </a:r>
          </a:p>
        </p:txBody>
      </p:sp>
      <p:sp>
        <p:nvSpPr>
          <p:cNvPr id="4" name="Can 3"/>
          <p:cNvSpPr/>
          <p:nvPr/>
        </p:nvSpPr>
        <p:spPr>
          <a:xfrm>
            <a:off x="2766646" y="2543907"/>
            <a:ext cx="4958862" cy="3188677"/>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ounded Rectangle 4"/>
          <p:cNvSpPr/>
          <p:nvPr/>
        </p:nvSpPr>
        <p:spPr>
          <a:xfrm>
            <a:off x="3024555" y="3376246"/>
            <a:ext cx="2110154" cy="1946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nip and Round Single Corner Rectangle 7"/>
          <p:cNvSpPr/>
          <p:nvPr/>
        </p:nvSpPr>
        <p:spPr>
          <a:xfrm>
            <a:off x="3294185" y="3634154"/>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Snip and Round Single Corner Rectangle 9"/>
          <p:cNvSpPr/>
          <p:nvPr/>
        </p:nvSpPr>
        <p:spPr>
          <a:xfrm>
            <a:off x="3868616" y="3651738"/>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Snip and Round Single Corner Rectangle 10"/>
          <p:cNvSpPr/>
          <p:nvPr/>
        </p:nvSpPr>
        <p:spPr>
          <a:xfrm>
            <a:off x="4349262" y="3651738"/>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Snip and Round Single Corner Rectangle 11"/>
          <p:cNvSpPr/>
          <p:nvPr/>
        </p:nvSpPr>
        <p:spPr>
          <a:xfrm>
            <a:off x="3282462"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Snip and Round Single Corner Rectangle 12"/>
          <p:cNvSpPr/>
          <p:nvPr/>
        </p:nvSpPr>
        <p:spPr>
          <a:xfrm>
            <a:off x="3821725"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Snip and Round Single Corner Rectangle 13"/>
          <p:cNvSpPr/>
          <p:nvPr/>
        </p:nvSpPr>
        <p:spPr>
          <a:xfrm>
            <a:off x="4349262"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ounded Rectangle 15"/>
          <p:cNvSpPr/>
          <p:nvPr/>
        </p:nvSpPr>
        <p:spPr>
          <a:xfrm>
            <a:off x="5427785" y="3393831"/>
            <a:ext cx="2110154" cy="1946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nip and Round Single Corner Rectangle 16"/>
          <p:cNvSpPr/>
          <p:nvPr/>
        </p:nvSpPr>
        <p:spPr>
          <a:xfrm>
            <a:off x="5779478" y="365173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nip and Round Single Corner Rectangle 17"/>
          <p:cNvSpPr/>
          <p:nvPr/>
        </p:nvSpPr>
        <p:spPr>
          <a:xfrm>
            <a:off x="6318739" y="3651738"/>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nip and Round Single Corner Rectangle 18"/>
          <p:cNvSpPr/>
          <p:nvPr/>
        </p:nvSpPr>
        <p:spPr>
          <a:xfrm>
            <a:off x="6893170" y="3634154"/>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nip and Round Single Corner Rectangle 19"/>
          <p:cNvSpPr/>
          <p:nvPr/>
        </p:nvSpPr>
        <p:spPr>
          <a:xfrm>
            <a:off x="5779478"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nip and Round Single Corner Rectangle 20"/>
          <p:cNvSpPr/>
          <p:nvPr/>
        </p:nvSpPr>
        <p:spPr>
          <a:xfrm>
            <a:off x="6318739"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nip and Round Single Corner Rectangle 21"/>
          <p:cNvSpPr/>
          <p:nvPr/>
        </p:nvSpPr>
        <p:spPr>
          <a:xfrm>
            <a:off x="6881448" y="4407874"/>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p:cNvSpPr txBox="1"/>
          <p:nvPr/>
        </p:nvSpPr>
        <p:spPr>
          <a:xfrm>
            <a:off x="8112369" y="2543907"/>
            <a:ext cx="1793631" cy="369332"/>
          </a:xfrm>
          <a:prstGeom prst="rect">
            <a:avLst/>
          </a:prstGeom>
          <a:noFill/>
        </p:spPr>
        <p:txBody>
          <a:bodyPr wrap="square" rtlCol="0">
            <a:spAutoFit/>
          </a:bodyPr>
          <a:lstStyle/>
          <a:p>
            <a:r>
              <a:rPr lang="en-US" dirty="0"/>
              <a:t>Database</a:t>
            </a:r>
          </a:p>
        </p:txBody>
      </p:sp>
      <p:cxnSp>
        <p:nvCxnSpPr>
          <p:cNvPr id="25" name="Straight Arrow Connector 24"/>
          <p:cNvCxnSpPr/>
          <p:nvPr/>
        </p:nvCxnSpPr>
        <p:spPr>
          <a:xfrm flipV="1">
            <a:off x="7725508" y="2728573"/>
            <a:ext cx="386861" cy="1846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29600" y="4155827"/>
            <a:ext cx="1793631" cy="369332"/>
          </a:xfrm>
          <a:prstGeom prst="rect">
            <a:avLst/>
          </a:prstGeom>
          <a:noFill/>
        </p:spPr>
        <p:txBody>
          <a:bodyPr wrap="square" rtlCol="0">
            <a:spAutoFit/>
          </a:bodyPr>
          <a:lstStyle/>
          <a:p>
            <a:r>
              <a:rPr lang="en-US" dirty="0"/>
              <a:t>Container</a:t>
            </a:r>
          </a:p>
        </p:txBody>
      </p:sp>
      <p:cxnSp>
        <p:nvCxnSpPr>
          <p:cNvPr id="42" name="Straight Arrow Connector 41"/>
          <p:cNvCxnSpPr>
            <a:stCxn id="16" idx="3"/>
          </p:cNvCxnSpPr>
          <p:nvPr/>
        </p:nvCxnSpPr>
        <p:spPr>
          <a:xfrm flipV="1">
            <a:off x="7537939" y="4349261"/>
            <a:ext cx="691661" cy="175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8" idx="2"/>
          </p:cNvCxnSpPr>
          <p:nvPr/>
        </p:nvCxnSpPr>
        <p:spPr>
          <a:xfrm flipH="1">
            <a:off x="2110154" y="3886200"/>
            <a:ext cx="1184031" cy="2520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2"/>
          </p:cNvCxnSpPr>
          <p:nvPr/>
        </p:nvCxnSpPr>
        <p:spPr>
          <a:xfrm flipH="1" flipV="1">
            <a:off x="2110154" y="4243754"/>
            <a:ext cx="1172308" cy="3751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91662" y="4053167"/>
            <a:ext cx="1418492" cy="369332"/>
          </a:xfrm>
          <a:prstGeom prst="rect">
            <a:avLst/>
          </a:prstGeom>
          <a:noFill/>
        </p:spPr>
        <p:txBody>
          <a:bodyPr wrap="square" rtlCol="0">
            <a:spAutoFit/>
          </a:bodyPr>
          <a:lstStyle/>
          <a:p>
            <a:r>
              <a:rPr lang="en-US" dirty="0"/>
              <a:t>Document</a:t>
            </a:r>
          </a:p>
        </p:txBody>
      </p:sp>
      <p:pic>
        <p:nvPicPr>
          <p:cNvPr id="7170" name="Picture 2" descr="C:\Users\PANKAJ\OneDrive\Pictures\Screenshots\Screenshot (129).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pic>
        <p:nvPicPr>
          <p:cNvPr id="7171" name="Picture 3"/>
          <p:cNvPicPr>
            <a:picLocks noChangeAspect="1" noChangeArrowheads="1"/>
          </p:cNvPicPr>
          <p:nvPr/>
        </p:nvPicPr>
        <p:blipFill>
          <a:blip r:embed="rId3"/>
          <a:srcRect/>
          <a:stretch>
            <a:fillRect/>
          </a:stretch>
        </p:blipFill>
        <p:spPr bwMode="auto">
          <a:xfrm>
            <a:off x="0" y="0"/>
            <a:ext cx="12160382" cy="6858000"/>
          </a:xfrm>
          <a:prstGeom prst="rect">
            <a:avLst/>
          </a:prstGeom>
          <a:noFill/>
          <a:ln w="9525">
            <a:noFill/>
            <a:miter lim="800000"/>
            <a:headEnd/>
            <a:tailEnd/>
          </a:ln>
          <a:effectLst/>
        </p:spPr>
      </p:pic>
    </p:spTree>
    <p:extLst>
      <p:ext uri="{BB962C8B-B14F-4D97-AF65-F5344CB8AC3E}">
        <p14:creationId xmlns="" xmlns:p14="http://schemas.microsoft.com/office/powerpoint/2010/main" val="253499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p:bldP spid="40"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 DB architecture</a:t>
            </a:r>
          </a:p>
        </p:txBody>
      </p:sp>
      <p:sp>
        <p:nvSpPr>
          <p:cNvPr id="3" name="Content Placeholder 2"/>
          <p:cNvSpPr>
            <a:spLocks noGrp="1"/>
          </p:cNvSpPr>
          <p:nvPr>
            <p:ph idx="1"/>
          </p:nvPr>
        </p:nvSpPr>
        <p:spPr/>
        <p:txBody>
          <a:bodyPr/>
          <a:lstStyle/>
          <a:p>
            <a:pPr marL="0" indent="0">
              <a:buNone/>
            </a:pPr>
            <a:r>
              <a:rPr lang="en-US" dirty="0"/>
              <a:t>Architecture : -</a:t>
            </a:r>
          </a:p>
        </p:txBody>
      </p:sp>
      <p:sp>
        <p:nvSpPr>
          <p:cNvPr id="4" name="Can 3"/>
          <p:cNvSpPr/>
          <p:nvPr/>
        </p:nvSpPr>
        <p:spPr>
          <a:xfrm>
            <a:off x="2766646" y="2543907"/>
            <a:ext cx="4958862" cy="3188677"/>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ounded Rectangle 4"/>
          <p:cNvSpPr/>
          <p:nvPr/>
        </p:nvSpPr>
        <p:spPr>
          <a:xfrm>
            <a:off x="3024555" y="3376246"/>
            <a:ext cx="2110154" cy="1946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nip and Round Single Corner Rectangle 7"/>
          <p:cNvSpPr/>
          <p:nvPr/>
        </p:nvSpPr>
        <p:spPr>
          <a:xfrm>
            <a:off x="3294185" y="3634154"/>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Snip and Round Single Corner Rectangle 9"/>
          <p:cNvSpPr/>
          <p:nvPr/>
        </p:nvSpPr>
        <p:spPr>
          <a:xfrm>
            <a:off x="3868616" y="3651738"/>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Snip and Round Single Corner Rectangle 10"/>
          <p:cNvSpPr/>
          <p:nvPr/>
        </p:nvSpPr>
        <p:spPr>
          <a:xfrm>
            <a:off x="4349262" y="3651738"/>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Snip and Round Single Corner Rectangle 11"/>
          <p:cNvSpPr/>
          <p:nvPr/>
        </p:nvSpPr>
        <p:spPr>
          <a:xfrm>
            <a:off x="3282462"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Snip and Round Single Corner Rectangle 12"/>
          <p:cNvSpPr/>
          <p:nvPr/>
        </p:nvSpPr>
        <p:spPr>
          <a:xfrm>
            <a:off x="3821725"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Snip and Round Single Corner Rectangle 13"/>
          <p:cNvSpPr/>
          <p:nvPr/>
        </p:nvSpPr>
        <p:spPr>
          <a:xfrm>
            <a:off x="4349262"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ounded Rectangle 15"/>
          <p:cNvSpPr/>
          <p:nvPr/>
        </p:nvSpPr>
        <p:spPr>
          <a:xfrm>
            <a:off x="5427785" y="3393831"/>
            <a:ext cx="2110154" cy="1946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nip and Round Single Corner Rectangle 16"/>
          <p:cNvSpPr/>
          <p:nvPr/>
        </p:nvSpPr>
        <p:spPr>
          <a:xfrm>
            <a:off x="5779478" y="365173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nip and Round Single Corner Rectangle 17"/>
          <p:cNvSpPr/>
          <p:nvPr/>
        </p:nvSpPr>
        <p:spPr>
          <a:xfrm>
            <a:off x="6318739" y="3651738"/>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nip and Round Single Corner Rectangle 18"/>
          <p:cNvSpPr/>
          <p:nvPr/>
        </p:nvSpPr>
        <p:spPr>
          <a:xfrm>
            <a:off x="6893170" y="3634154"/>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nip and Round Single Corner Rectangle 19"/>
          <p:cNvSpPr/>
          <p:nvPr/>
        </p:nvSpPr>
        <p:spPr>
          <a:xfrm>
            <a:off x="5779478"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nip and Round Single Corner Rectangle 20"/>
          <p:cNvSpPr/>
          <p:nvPr/>
        </p:nvSpPr>
        <p:spPr>
          <a:xfrm>
            <a:off x="6318739" y="4366846"/>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nip and Round Single Corner Rectangle 21"/>
          <p:cNvSpPr/>
          <p:nvPr/>
        </p:nvSpPr>
        <p:spPr>
          <a:xfrm>
            <a:off x="6881448" y="4407874"/>
            <a:ext cx="328246" cy="504091"/>
          </a:xfrm>
          <a:prstGeom prst="snip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p:cNvSpPr txBox="1"/>
          <p:nvPr/>
        </p:nvSpPr>
        <p:spPr>
          <a:xfrm>
            <a:off x="8112369" y="2543907"/>
            <a:ext cx="1793631" cy="369332"/>
          </a:xfrm>
          <a:prstGeom prst="rect">
            <a:avLst/>
          </a:prstGeom>
          <a:noFill/>
        </p:spPr>
        <p:txBody>
          <a:bodyPr wrap="square" rtlCol="0">
            <a:spAutoFit/>
          </a:bodyPr>
          <a:lstStyle/>
          <a:p>
            <a:r>
              <a:rPr lang="en-US" dirty="0"/>
              <a:t>Database</a:t>
            </a:r>
          </a:p>
        </p:txBody>
      </p:sp>
      <p:cxnSp>
        <p:nvCxnSpPr>
          <p:cNvPr id="25" name="Straight Arrow Connector 24"/>
          <p:cNvCxnSpPr/>
          <p:nvPr/>
        </p:nvCxnSpPr>
        <p:spPr>
          <a:xfrm flipV="1">
            <a:off x="7725508" y="2728573"/>
            <a:ext cx="386861" cy="1846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29600" y="4155827"/>
            <a:ext cx="1793631" cy="369332"/>
          </a:xfrm>
          <a:prstGeom prst="rect">
            <a:avLst/>
          </a:prstGeom>
          <a:noFill/>
        </p:spPr>
        <p:txBody>
          <a:bodyPr wrap="square" rtlCol="0">
            <a:spAutoFit/>
          </a:bodyPr>
          <a:lstStyle/>
          <a:p>
            <a:r>
              <a:rPr lang="en-US" dirty="0"/>
              <a:t>Container</a:t>
            </a:r>
          </a:p>
        </p:txBody>
      </p:sp>
      <p:cxnSp>
        <p:nvCxnSpPr>
          <p:cNvPr id="42" name="Straight Arrow Connector 41"/>
          <p:cNvCxnSpPr>
            <a:stCxn id="16" idx="3"/>
          </p:cNvCxnSpPr>
          <p:nvPr/>
        </p:nvCxnSpPr>
        <p:spPr>
          <a:xfrm flipV="1">
            <a:off x="7537939" y="4349261"/>
            <a:ext cx="691661" cy="175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8" idx="2"/>
          </p:cNvCxnSpPr>
          <p:nvPr/>
        </p:nvCxnSpPr>
        <p:spPr>
          <a:xfrm flipH="1">
            <a:off x="2110154" y="3886200"/>
            <a:ext cx="1184031" cy="2520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2" idx="2"/>
          </p:cNvCxnSpPr>
          <p:nvPr/>
        </p:nvCxnSpPr>
        <p:spPr>
          <a:xfrm flipH="1" flipV="1">
            <a:off x="2110154" y="4243754"/>
            <a:ext cx="1172308" cy="3751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91662" y="4053167"/>
            <a:ext cx="1418492" cy="369332"/>
          </a:xfrm>
          <a:prstGeom prst="rect">
            <a:avLst/>
          </a:prstGeom>
          <a:noFill/>
        </p:spPr>
        <p:txBody>
          <a:bodyPr wrap="square" rtlCol="0">
            <a:spAutoFit/>
          </a:bodyPr>
          <a:lstStyle/>
          <a:p>
            <a:r>
              <a:rPr lang="en-US" dirty="0"/>
              <a:t>Document</a:t>
            </a:r>
          </a:p>
        </p:txBody>
      </p:sp>
      <p:pic>
        <p:nvPicPr>
          <p:cNvPr id="1433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 xmlns:p14="http://schemas.microsoft.com/office/powerpoint/2010/main" val="253499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1000"/>
                                        <p:tgtEl>
                                          <p:spTgt spid="21"/>
                                        </p:tgtEl>
                                      </p:cBhvr>
                                    </p:animEffect>
                                    <p:anim calcmode="lin" valueType="num">
                                      <p:cBhvr>
                                        <p:cTn id="98" dur="1000" fill="hold"/>
                                        <p:tgtEl>
                                          <p:spTgt spid="21"/>
                                        </p:tgtEl>
                                        <p:attrNameLst>
                                          <p:attrName>ppt_x</p:attrName>
                                        </p:attrNameLst>
                                      </p:cBhvr>
                                      <p:tavLst>
                                        <p:tav tm="0">
                                          <p:val>
                                            <p:strVal val="#ppt_x"/>
                                          </p:val>
                                        </p:tav>
                                        <p:tav tm="100000">
                                          <p:val>
                                            <p:strVal val="#ppt_x"/>
                                          </p:val>
                                        </p:tav>
                                      </p:tavLst>
                                    </p:anim>
                                    <p:anim calcmode="lin" valueType="num">
                                      <p:cBhvr>
                                        <p:cTn id="99" dur="1000" fill="hold"/>
                                        <p:tgtEl>
                                          <p:spTgt spid="2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p:bldP spid="40"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7908"/>
            <a:ext cx="9404723" cy="1137138"/>
          </a:xfrm>
        </p:spPr>
        <p:txBody>
          <a:bodyPr/>
          <a:lstStyle/>
          <a:p>
            <a:r>
              <a:rPr lang="en-US" sz="3600" dirty="0" smtClean="0"/>
              <a:t>Advantages of </a:t>
            </a:r>
            <a:r>
              <a:rPr lang="en-US" sz="3600" dirty="0" err="1" smtClean="0"/>
              <a:t>MongoDB</a:t>
            </a:r>
            <a:r>
              <a:rPr lang="en-US" sz="3600" dirty="0" smtClean="0"/>
              <a:t> over RDBMS </a:t>
            </a:r>
            <a:endParaRPr lang="en-US" sz="3600" dirty="0"/>
          </a:p>
        </p:txBody>
      </p:sp>
      <p:sp>
        <p:nvSpPr>
          <p:cNvPr id="33" name="Content Placeholder 32"/>
          <p:cNvSpPr>
            <a:spLocks noGrp="1"/>
          </p:cNvSpPr>
          <p:nvPr>
            <p:ph sz="half" idx="1"/>
          </p:nvPr>
        </p:nvSpPr>
        <p:spPr>
          <a:xfrm>
            <a:off x="526473" y="1302326"/>
            <a:ext cx="10926618" cy="5555673"/>
          </a:xfrm>
        </p:spPr>
        <p:txBody>
          <a:bodyPr>
            <a:normAutofit fontScale="92500" lnSpcReduction="10000"/>
          </a:bodyPr>
          <a:lstStyle/>
          <a:p>
            <a:pPr algn="just">
              <a:lnSpc>
                <a:spcPct val="110000"/>
              </a:lnSpc>
            </a:pPr>
            <a:r>
              <a:rPr lang="en-US" sz="2400" b="1" dirty="0" smtClean="0">
                <a:solidFill>
                  <a:srgbClr val="FFFF00"/>
                </a:solidFill>
              </a:rPr>
              <a:t>Schema less: </a:t>
            </a:r>
            <a:r>
              <a:rPr lang="en-US" sz="2400" dirty="0" err="1" smtClean="0"/>
              <a:t>MongoDB</a:t>
            </a:r>
            <a:r>
              <a:rPr lang="en-US" sz="2400" dirty="0" smtClean="0"/>
              <a:t> is a document database in which one collection holds different documents. Number of fields, content and size of the document can differ from one document to another.  </a:t>
            </a:r>
          </a:p>
          <a:p>
            <a:pPr algn="just">
              <a:lnSpc>
                <a:spcPct val="110000"/>
              </a:lnSpc>
            </a:pPr>
            <a:r>
              <a:rPr lang="en-US" sz="2400" dirty="0" smtClean="0"/>
              <a:t>Structure of a single object is clear. </a:t>
            </a:r>
          </a:p>
          <a:p>
            <a:pPr algn="just">
              <a:lnSpc>
                <a:spcPct val="110000"/>
              </a:lnSpc>
            </a:pPr>
            <a:r>
              <a:rPr lang="en-US" sz="2400" dirty="0" smtClean="0"/>
              <a:t> No complex joins. </a:t>
            </a:r>
          </a:p>
          <a:p>
            <a:pPr algn="just">
              <a:lnSpc>
                <a:spcPct val="110000"/>
              </a:lnSpc>
            </a:pPr>
            <a:r>
              <a:rPr lang="en-US" sz="2400" dirty="0" smtClean="0"/>
              <a:t> Deep  query-ability.  </a:t>
            </a:r>
            <a:r>
              <a:rPr lang="en-US" sz="2400" dirty="0" err="1" smtClean="0"/>
              <a:t>MongoDB</a:t>
            </a:r>
            <a:r>
              <a:rPr lang="en-US" sz="2400" dirty="0" smtClean="0"/>
              <a:t>  supports  dynamic  queries  on  documents  using  a     document-based query language that's nearly as powerful as SQL. </a:t>
            </a:r>
          </a:p>
          <a:p>
            <a:pPr algn="just">
              <a:lnSpc>
                <a:spcPct val="110000"/>
              </a:lnSpc>
            </a:pPr>
            <a:r>
              <a:rPr lang="en-US" sz="2400" dirty="0" smtClean="0"/>
              <a:t>Tuning. </a:t>
            </a:r>
          </a:p>
          <a:p>
            <a:pPr algn="just">
              <a:lnSpc>
                <a:spcPct val="110000"/>
              </a:lnSpc>
            </a:pPr>
            <a:r>
              <a:rPr lang="en-US" sz="2400" b="1" dirty="0" smtClean="0">
                <a:solidFill>
                  <a:srgbClr val="FFFF00"/>
                </a:solidFill>
              </a:rPr>
              <a:t>Ease of scale-out: </a:t>
            </a:r>
            <a:r>
              <a:rPr lang="en-US" sz="2400" dirty="0" err="1" smtClean="0"/>
              <a:t>MongoDB</a:t>
            </a:r>
            <a:r>
              <a:rPr lang="en-US" sz="2400" dirty="0" smtClean="0"/>
              <a:t> is easy to scale. </a:t>
            </a:r>
          </a:p>
          <a:p>
            <a:pPr algn="just">
              <a:lnSpc>
                <a:spcPct val="110000"/>
              </a:lnSpc>
            </a:pPr>
            <a:r>
              <a:rPr lang="en-US" sz="2400" dirty="0" smtClean="0"/>
              <a:t>Conversion/mapping of application objects to database objects not needed. </a:t>
            </a:r>
          </a:p>
          <a:p>
            <a:pPr algn="just">
              <a:lnSpc>
                <a:spcPct val="110000"/>
              </a:lnSpc>
            </a:pPr>
            <a:r>
              <a:rPr lang="en-US" sz="2400" dirty="0" smtClean="0"/>
              <a:t>Uses internal memory </a:t>
            </a:r>
            <a:r>
              <a:rPr lang="en-US" dirty="0" smtClean="0"/>
              <a:t>for storing the (windowed) working set, enabling faster access of data. </a:t>
            </a:r>
            <a:endParaRPr lang="en-US" dirty="0"/>
          </a:p>
        </p:txBody>
      </p:sp>
      <p:pic>
        <p:nvPicPr>
          <p:cNvPr id="819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 xmlns:p14="http://schemas.microsoft.com/office/powerpoint/2010/main" val="3546133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7908"/>
            <a:ext cx="9404723" cy="1137138"/>
          </a:xfrm>
        </p:spPr>
        <p:txBody>
          <a:bodyPr/>
          <a:lstStyle/>
          <a:p>
            <a:r>
              <a:rPr lang="en-US" sz="3600" dirty="0" smtClean="0"/>
              <a:t>Why Use </a:t>
            </a:r>
            <a:r>
              <a:rPr lang="en-US" sz="3600" dirty="0" err="1" smtClean="0"/>
              <a:t>MongoDB</a:t>
            </a:r>
            <a:r>
              <a:rPr lang="en-US" sz="3600" dirty="0" smtClean="0"/>
              <a:t>? </a:t>
            </a:r>
            <a:endParaRPr lang="en-US" sz="3600" dirty="0"/>
          </a:p>
        </p:txBody>
      </p:sp>
      <p:sp>
        <p:nvSpPr>
          <p:cNvPr id="33" name="Content Placeholder 32"/>
          <p:cNvSpPr>
            <a:spLocks noGrp="1"/>
          </p:cNvSpPr>
          <p:nvPr>
            <p:ph sz="half" idx="1"/>
          </p:nvPr>
        </p:nvSpPr>
        <p:spPr>
          <a:xfrm>
            <a:off x="526473" y="1302327"/>
            <a:ext cx="10926618" cy="5163128"/>
          </a:xfrm>
        </p:spPr>
        <p:txBody>
          <a:bodyPr>
            <a:noAutofit/>
          </a:bodyPr>
          <a:lstStyle/>
          <a:p>
            <a:pPr algn="just">
              <a:lnSpc>
                <a:spcPct val="150000"/>
              </a:lnSpc>
            </a:pPr>
            <a:r>
              <a:rPr lang="en-US" sz="2400" dirty="0" smtClean="0"/>
              <a:t> </a:t>
            </a:r>
            <a:r>
              <a:rPr lang="en-US" sz="2400" dirty="0" smtClean="0">
                <a:solidFill>
                  <a:srgbClr val="FFFF00"/>
                </a:solidFill>
              </a:rPr>
              <a:t>Document Oriented Storage: </a:t>
            </a:r>
            <a:r>
              <a:rPr lang="en-US" sz="2400" dirty="0" smtClean="0"/>
              <a:t>Data is stored in the form of JSON style documents. </a:t>
            </a:r>
          </a:p>
          <a:p>
            <a:pPr algn="just">
              <a:lnSpc>
                <a:spcPct val="150000"/>
              </a:lnSpc>
            </a:pPr>
            <a:r>
              <a:rPr lang="en-US" sz="2400" dirty="0" smtClean="0"/>
              <a:t>Index on any attribute </a:t>
            </a:r>
          </a:p>
          <a:p>
            <a:pPr algn="just">
              <a:lnSpc>
                <a:spcPct val="150000"/>
              </a:lnSpc>
            </a:pPr>
            <a:r>
              <a:rPr lang="en-US" sz="2400" dirty="0" smtClean="0"/>
              <a:t>Replication and high availability </a:t>
            </a:r>
          </a:p>
          <a:p>
            <a:pPr algn="just">
              <a:lnSpc>
                <a:spcPct val="150000"/>
              </a:lnSpc>
            </a:pPr>
            <a:r>
              <a:rPr lang="en-US" sz="2400" dirty="0" smtClean="0"/>
              <a:t>Auto-</a:t>
            </a:r>
            <a:r>
              <a:rPr lang="en-US" sz="2400" dirty="0" err="1" smtClean="0"/>
              <a:t>sharding</a:t>
            </a:r>
            <a:r>
              <a:rPr lang="en-US" sz="2400" dirty="0" smtClean="0"/>
              <a:t> </a:t>
            </a:r>
          </a:p>
          <a:p>
            <a:pPr algn="just">
              <a:lnSpc>
                <a:spcPct val="150000"/>
              </a:lnSpc>
            </a:pPr>
            <a:r>
              <a:rPr lang="en-US" sz="2400" dirty="0" smtClean="0"/>
              <a:t>Rich queries </a:t>
            </a:r>
          </a:p>
          <a:p>
            <a:pPr algn="just">
              <a:lnSpc>
                <a:spcPct val="150000"/>
              </a:lnSpc>
            </a:pPr>
            <a:r>
              <a:rPr lang="en-US" sz="2400" dirty="0" smtClean="0"/>
              <a:t>Fast in-place updates </a:t>
            </a:r>
          </a:p>
          <a:p>
            <a:pPr algn="just">
              <a:lnSpc>
                <a:spcPct val="150000"/>
              </a:lnSpc>
            </a:pPr>
            <a:r>
              <a:rPr lang="en-US" sz="2400" dirty="0" smtClean="0"/>
              <a:t>Professional support by </a:t>
            </a:r>
            <a:r>
              <a:rPr lang="en-US" sz="2400" dirty="0" err="1" smtClean="0"/>
              <a:t>MongoDB</a:t>
            </a:r>
            <a:r>
              <a:rPr lang="en-US" sz="2400" dirty="0" smtClean="0"/>
              <a:t> </a:t>
            </a:r>
            <a:endParaRPr lang="en-US" sz="2400" dirty="0"/>
          </a:p>
        </p:txBody>
      </p:sp>
      <p:pic>
        <p:nvPicPr>
          <p:cNvPr id="9218"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 xmlns:p14="http://schemas.microsoft.com/office/powerpoint/2010/main" val="3546133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7908"/>
            <a:ext cx="9404723" cy="1137138"/>
          </a:xfrm>
        </p:spPr>
        <p:txBody>
          <a:bodyPr/>
          <a:lstStyle/>
          <a:p>
            <a:r>
              <a:rPr lang="en-US" sz="3600" dirty="0" smtClean="0"/>
              <a:t>Where to Use </a:t>
            </a:r>
            <a:r>
              <a:rPr lang="en-US" sz="3600" dirty="0" err="1" smtClean="0"/>
              <a:t>MongoDB</a:t>
            </a:r>
            <a:r>
              <a:rPr lang="en-US" sz="3600" dirty="0" smtClean="0"/>
              <a:t>? </a:t>
            </a:r>
            <a:endParaRPr lang="en-US" sz="3600" dirty="0"/>
          </a:p>
        </p:txBody>
      </p:sp>
      <p:sp>
        <p:nvSpPr>
          <p:cNvPr id="33" name="Content Placeholder 32"/>
          <p:cNvSpPr>
            <a:spLocks noGrp="1"/>
          </p:cNvSpPr>
          <p:nvPr>
            <p:ph sz="half" idx="1"/>
          </p:nvPr>
        </p:nvSpPr>
        <p:spPr>
          <a:xfrm>
            <a:off x="526473" y="1302327"/>
            <a:ext cx="10926618" cy="5163128"/>
          </a:xfrm>
        </p:spPr>
        <p:txBody>
          <a:bodyPr>
            <a:normAutofit/>
          </a:bodyPr>
          <a:lstStyle/>
          <a:p>
            <a:pPr algn="just">
              <a:lnSpc>
                <a:spcPct val="150000"/>
              </a:lnSpc>
            </a:pPr>
            <a:r>
              <a:rPr lang="en-US" sz="2800" dirty="0" smtClean="0"/>
              <a:t>Big Data </a:t>
            </a:r>
          </a:p>
          <a:p>
            <a:pPr algn="just">
              <a:lnSpc>
                <a:spcPct val="150000"/>
              </a:lnSpc>
            </a:pPr>
            <a:r>
              <a:rPr lang="en-US" sz="2800" dirty="0" smtClean="0"/>
              <a:t>Content Management and Delivery </a:t>
            </a:r>
          </a:p>
          <a:p>
            <a:pPr algn="just">
              <a:lnSpc>
                <a:spcPct val="150000"/>
              </a:lnSpc>
            </a:pPr>
            <a:r>
              <a:rPr lang="en-US" sz="2800" dirty="0" smtClean="0"/>
              <a:t>Mobile and Social Infrastructure </a:t>
            </a:r>
          </a:p>
          <a:p>
            <a:pPr algn="just">
              <a:lnSpc>
                <a:spcPct val="150000"/>
              </a:lnSpc>
            </a:pPr>
            <a:r>
              <a:rPr lang="en-US" sz="2800" dirty="0" smtClean="0"/>
              <a:t>User Data Management </a:t>
            </a:r>
          </a:p>
          <a:p>
            <a:pPr algn="just">
              <a:lnSpc>
                <a:spcPct val="150000"/>
              </a:lnSpc>
            </a:pPr>
            <a:r>
              <a:rPr lang="en-US" sz="2800" dirty="0" smtClean="0"/>
              <a:t>Data Hub </a:t>
            </a:r>
            <a:endParaRPr lang="en-US" sz="2800" dirty="0"/>
          </a:p>
        </p:txBody>
      </p:sp>
      <p:pic>
        <p:nvPicPr>
          <p:cNvPr id="1024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 xmlns:p14="http://schemas.microsoft.com/office/powerpoint/2010/main" val="3546133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7908"/>
            <a:ext cx="9404723" cy="1137138"/>
          </a:xfrm>
        </p:spPr>
        <p:txBody>
          <a:bodyPr/>
          <a:lstStyle/>
          <a:p>
            <a:r>
              <a:rPr lang="en-US" dirty="0"/>
              <a:t>Types of No SQl data base </a:t>
            </a:r>
          </a:p>
        </p:txBody>
      </p:sp>
      <p:sp>
        <p:nvSpPr>
          <p:cNvPr id="3" name="Content Placeholder 2"/>
          <p:cNvSpPr>
            <a:spLocks noGrp="1"/>
          </p:cNvSpPr>
          <p:nvPr>
            <p:ph sz="half" idx="1"/>
          </p:nvPr>
        </p:nvSpPr>
        <p:spPr>
          <a:xfrm>
            <a:off x="293077" y="1125415"/>
            <a:ext cx="6072553" cy="5568462"/>
          </a:xfrm>
        </p:spPr>
        <p:txBody>
          <a:bodyPr/>
          <a:lstStyle/>
          <a:p>
            <a:r>
              <a:rPr lang="en-US" b="1" dirty="0">
                <a:solidFill>
                  <a:srgbClr val="FFFF00"/>
                </a:solidFill>
              </a:rPr>
              <a:t>Key Value pair</a:t>
            </a:r>
          </a:p>
          <a:p>
            <a:endParaRPr lang="en-US" dirty="0"/>
          </a:p>
          <a:p>
            <a:pPr marL="0" indent="0">
              <a:buNone/>
            </a:pPr>
            <a:r>
              <a:rPr lang="en-US" dirty="0">
                <a:latin typeface="+mn-lt"/>
              </a:rPr>
              <a:t>Dynamo DB</a:t>
            </a:r>
          </a:p>
          <a:p>
            <a:pPr marL="0" indent="0">
              <a:buNone/>
            </a:pPr>
            <a:r>
              <a:rPr lang="en-US" dirty="0">
                <a:latin typeface="+mn-lt"/>
              </a:rPr>
              <a:t>Azure Table Storage (ATS )       </a:t>
            </a:r>
          </a:p>
          <a:p>
            <a:pPr marL="0" indent="0">
              <a:buNone/>
            </a:pPr>
            <a:endParaRPr lang="en-US" dirty="0"/>
          </a:p>
          <a:p>
            <a:endParaRPr lang="en-US" b="1" dirty="0"/>
          </a:p>
          <a:p>
            <a:r>
              <a:rPr lang="en-US" b="1" dirty="0"/>
              <a:t> </a:t>
            </a:r>
            <a:r>
              <a:rPr lang="en-US" b="1" dirty="0">
                <a:solidFill>
                  <a:srgbClr val="FFFF00"/>
                </a:solidFill>
              </a:rPr>
              <a:t>Graph database</a:t>
            </a:r>
          </a:p>
        </p:txBody>
      </p:sp>
      <p:sp>
        <p:nvSpPr>
          <p:cNvPr id="4" name="Content Placeholder 3"/>
          <p:cNvSpPr>
            <a:spLocks noGrp="1"/>
          </p:cNvSpPr>
          <p:nvPr>
            <p:ph sz="half" idx="2"/>
          </p:nvPr>
        </p:nvSpPr>
        <p:spPr>
          <a:xfrm>
            <a:off x="5990491" y="1031630"/>
            <a:ext cx="6201509" cy="5720861"/>
          </a:xfrm>
        </p:spPr>
        <p:txBody>
          <a:bodyPr>
            <a:normAutofit/>
          </a:bodyPr>
          <a:lstStyle/>
          <a:p>
            <a:r>
              <a:rPr lang="en-US" sz="2000" b="1" dirty="0">
                <a:solidFill>
                  <a:srgbClr val="FFFF00"/>
                </a:solidFill>
              </a:rPr>
              <a:t>Document Based</a:t>
            </a:r>
          </a:p>
          <a:p>
            <a:endParaRPr lang="en-US" sz="2000" dirty="0"/>
          </a:p>
          <a:p>
            <a:pPr marL="0" indent="0" algn="just">
              <a:buNone/>
            </a:pPr>
            <a:r>
              <a:rPr lang="en-US" sz="2000" dirty="0"/>
              <a:t>                                          Mango Db</a:t>
            </a:r>
          </a:p>
          <a:p>
            <a:pPr marL="0" indent="0" algn="just">
              <a:buNone/>
            </a:pPr>
            <a:r>
              <a:rPr lang="en-US" sz="2000" dirty="0"/>
              <a:t>                                          AmazonSimple DB</a:t>
            </a:r>
          </a:p>
          <a:p>
            <a:pPr marL="0" indent="0" algn="just">
              <a:buNone/>
            </a:pPr>
            <a:r>
              <a:rPr lang="en-US" sz="2000" dirty="0"/>
              <a:t>                                          Couch DB</a:t>
            </a:r>
          </a:p>
          <a:p>
            <a:endParaRPr lang="en-US" sz="2000" dirty="0"/>
          </a:p>
          <a:p>
            <a:r>
              <a:rPr lang="en-US" sz="2000" b="1" dirty="0">
                <a:solidFill>
                  <a:srgbClr val="FFFF00"/>
                </a:solidFill>
              </a:rPr>
              <a:t>Column Oriented database</a:t>
            </a:r>
          </a:p>
          <a:p>
            <a:endParaRPr lang="en-US" sz="2000" dirty="0"/>
          </a:p>
          <a:p>
            <a:endParaRPr lang="en-US" sz="2000" dirty="0"/>
          </a:p>
          <a:p>
            <a:pPr marL="0" indent="0">
              <a:buNone/>
            </a:pPr>
            <a:r>
              <a:rPr lang="en-US" sz="2000" dirty="0"/>
              <a:t>                                                               </a:t>
            </a:r>
          </a:p>
        </p:txBody>
      </p:sp>
      <p:sp>
        <p:nvSpPr>
          <p:cNvPr id="5" name="Rectangle 4"/>
          <p:cNvSpPr/>
          <p:nvPr/>
        </p:nvSpPr>
        <p:spPr>
          <a:xfrm>
            <a:off x="3294182" y="1729145"/>
            <a:ext cx="2039815" cy="16998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b="1" dirty="0">
                <a:solidFill>
                  <a:schemeClr val="bg2">
                    <a:lumMod val="40000"/>
                    <a:lumOff val="60000"/>
                  </a:schemeClr>
                </a:solidFill>
              </a:rPr>
              <a:t>(#</a:t>
            </a:r>
            <a:r>
              <a:rPr lang="en-US" b="1" dirty="0" err="1">
                <a:solidFill>
                  <a:schemeClr val="bg2">
                    <a:lumMod val="40000"/>
                    <a:lumOff val="60000"/>
                  </a:schemeClr>
                </a:solidFill>
              </a:rPr>
              <a:t>key,#value</a:t>
            </a:r>
            <a:r>
              <a:rPr lang="en-US" b="1" dirty="0">
                <a:solidFill>
                  <a:schemeClr val="bg2">
                    <a:lumMod val="40000"/>
                    <a:lumOff val="60000"/>
                  </a:schemeClr>
                </a:solidFill>
              </a:rPr>
              <a:t>)</a:t>
            </a:r>
          </a:p>
          <a:p>
            <a:pPr algn="just"/>
            <a:r>
              <a:rPr lang="en-US" b="1" dirty="0"/>
              <a:t>(Name, Tom)</a:t>
            </a:r>
          </a:p>
          <a:p>
            <a:pPr algn="just"/>
            <a:r>
              <a:rPr lang="en-US" b="1" dirty="0"/>
              <a:t>(Age,25)</a:t>
            </a:r>
          </a:p>
          <a:p>
            <a:pPr algn="just"/>
            <a:r>
              <a:rPr lang="en-US" b="1" dirty="0"/>
              <a:t>(Role, Student)</a:t>
            </a:r>
          </a:p>
          <a:p>
            <a:pPr algn="just"/>
            <a:r>
              <a:rPr lang="en-US" b="1" dirty="0"/>
              <a:t>(University, CU)</a:t>
            </a:r>
          </a:p>
        </p:txBody>
      </p:sp>
      <p:sp>
        <p:nvSpPr>
          <p:cNvPr id="9" name="Rectangle 8"/>
          <p:cNvSpPr/>
          <p:nvPr/>
        </p:nvSpPr>
        <p:spPr>
          <a:xfrm>
            <a:off x="6682153" y="1617776"/>
            <a:ext cx="1688123" cy="16998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200" b="1" dirty="0"/>
              <a:t>[</a:t>
            </a:r>
          </a:p>
          <a:p>
            <a:r>
              <a:rPr lang="en-US" sz="1200" b="1" dirty="0"/>
              <a:t>  {</a:t>
            </a:r>
          </a:p>
          <a:p>
            <a:r>
              <a:rPr lang="en-US" sz="1200" b="1" dirty="0"/>
              <a:t>    "Name": "Tom",</a:t>
            </a:r>
          </a:p>
          <a:p>
            <a:r>
              <a:rPr lang="en-US" sz="1200" b="1" dirty="0"/>
              <a:t>    "Age": 30,</a:t>
            </a:r>
          </a:p>
          <a:p>
            <a:r>
              <a:rPr lang="en-US" sz="1200" b="1" dirty="0"/>
              <a:t>    "Role": "Student",</a:t>
            </a:r>
          </a:p>
          <a:p>
            <a:r>
              <a:rPr lang="en-US" sz="1200" b="1" dirty="0"/>
              <a:t>    "University": "CU",</a:t>
            </a:r>
          </a:p>
          <a:p>
            <a:r>
              <a:rPr lang="en-US" sz="1200" b="1" dirty="0"/>
              <a:t>    </a:t>
            </a:r>
          </a:p>
          <a:p>
            <a:r>
              <a:rPr lang="en-US" sz="1200" b="1" dirty="0"/>
              <a:t>  }</a:t>
            </a:r>
          </a:p>
          <a:p>
            <a:r>
              <a:rPr lang="en-US" sz="1200" b="1" dirty="0"/>
              <a:t>]</a:t>
            </a:r>
          </a:p>
        </p:txBody>
      </p:sp>
      <p:sp>
        <p:nvSpPr>
          <p:cNvPr id="10" name="Oval 9"/>
          <p:cNvSpPr/>
          <p:nvPr/>
        </p:nvSpPr>
        <p:spPr>
          <a:xfrm>
            <a:off x="1617783" y="4970584"/>
            <a:ext cx="1207476" cy="44547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t>Student</a:t>
            </a:r>
          </a:p>
        </p:txBody>
      </p:sp>
      <p:sp>
        <p:nvSpPr>
          <p:cNvPr id="11" name="Oval 10"/>
          <p:cNvSpPr/>
          <p:nvPr/>
        </p:nvSpPr>
        <p:spPr>
          <a:xfrm>
            <a:off x="586153" y="4536831"/>
            <a:ext cx="1031630" cy="43375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Tom</a:t>
            </a:r>
          </a:p>
        </p:txBody>
      </p:sp>
      <p:sp>
        <p:nvSpPr>
          <p:cNvPr id="12" name="Oval 11"/>
          <p:cNvSpPr/>
          <p:nvPr/>
        </p:nvSpPr>
        <p:spPr>
          <a:xfrm>
            <a:off x="2825259" y="5568460"/>
            <a:ext cx="1488831" cy="4454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a:t>
            </a:r>
          </a:p>
        </p:txBody>
      </p:sp>
      <p:sp>
        <p:nvSpPr>
          <p:cNvPr id="13" name="Oval 12"/>
          <p:cNvSpPr/>
          <p:nvPr/>
        </p:nvSpPr>
        <p:spPr>
          <a:xfrm>
            <a:off x="93782" y="5767753"/>
            <a:ext cx="832339" cy="3985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25</a:t>
            </a:r>
          </a:p>
        </p:txBody>
      </p:sp>
      <p:sp>
        <p:nvSpPr>
          <p:cNvPr id="14" name="Oval 13"/>
          <p:cNvSpPr/>
          <p:nvPr/>
        </p:nvSpPr>
        <p:spPr>
          <a:xfrm>
            <a:off x="3704491" y="4501661"/>
            <a:ext cx="1594340" cy="46892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Masters</a:t>
            </a:r>
          </a:p>
        </p:txBody>
      </p:sp>
      <p:cxnSp>
        <p:nvCxnSpPr>
          <p:cNvPr id="16" name="Straight Arrow Connector 15"/>
          <p:cNvCxnSpPr>
            <a:stCxn id="10" idx="2"/>
          </p:cNvCxnSpPr>
          <p:nvPr/>
        </p:nvCxnSpPr>
        <p:spPr>
          <a:xfrm flipH="1" flipV="1">
            <a:off x="1242646" y="4970585"/>
            <a:ext cx="375137" cy="222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a:endCxn id="13" idx="6"/>
          </p:cNvCxnSpPr>
          <p:nvPr/>
        </p:nvCxnSpPr>
        <p:spPr>
          <a:xfrm flipH="1">
            <a:off x="926121" y="5350822"/>
            <a:ext cx="868493" cy="6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5"/>
            <a:endCxn id="12" idx="1"/>
          </p:cNvCxnSpPr>
          <p:nvPr/>
        </p:nvCxnSpPr>
        <p:spPr>
          <a:xfrm>
            <a:off x="2648428" y="5350822"/>
            <a:ext cx="394865" cy="2828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7"/>
            <a:endCxn id="14" idx="4"/>
          </p:cNvCxnSpPr>
          <p:nvPr/>
        </p:nvCxnSpPr>
        <p:spPr>
          <a:xfrm flipV="1">
            <a:off x="4096056" y="4970585"/>
            <a:ext cx="405605" cy="6631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755443" y="6072553"/>
            <a:ext cx="1248679" cy="316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Ottawa</a:t>
            </a:r>
          </a:p>
        </p:txBody>
      </p:sp>
      <p:cxnSp>
        <p:nvCxnSpPr>
          <p:cNvPr id="26" name="Straight Arrow Connector 25"/>
          <p:cNvCxnSpPr>
            <a:stCxn id="12" idx="4"/>
            <a:endCxn id="24" idx="6"/>
          </p:cNvCxnSpPr>
          <p:nvPr/>
        </p:nvCxnSpPr>
        <p:spPr>
          <a:xfrm flipH="1">
            <a:off x="3004122" y="6013937"/>
            <a:ext cx="565553" cy="2168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816242">
            <a:off x="1106201" y="5118753"/>
            <a:ext cx="791307" cy="230832"/>
          </a:xfrm>
          <a:prstGeom prst="rect">
            <a:avLst/>
          </a:prstGeom>
          <a:noFill/>
        </p:spPr>
        <p:txBody>
          <a:bodyPr wrap="square" rtlCol="0">
            <a:spAutoFit/>
          </a:bodyPr>
          <a:lstStyle/>
          <a:p>
            <a:r>
              <a:rPr lang="en-US" sz="900" dirty="0"/>
              <a:t>Name</a:t>
            </a:r>
          </a:p>
        </p:txBody>
      </p:sp>
      <p:sp>
        <p:nvSpPr>
          <p:cNvPr id="28" name="TextBox 27"/>
          <p:cNvSpPr txBox="1"/>
          <p:nvPr/>
        </p:nvSpPr>
        <p:spPr>
          <a:xfrm rot="19577556">
            <a:off x="1089913" y="5502894"/>
            <a:ext cx="867508" cy="261610"/>
          </a:xfrm>
          <a:prstGeom prst="rect">
            <a:avLst/>
          </a:prstGeom>
          <a:noFill/>
        </p:spPr>
        <p:txBody>
          <a:bodyPr wrap="square" rtlCol="0">
            <a:spAutoFit/>
          </a:bodyPr>
          <a:lstStyle/>
          <a:p>
            <a:r>
              <a:rPr lang="en-US" sz="1100" dirty="0"/>
              <a:t>Age</a:t>
            </a:r>
          </a:p>
        </p:txBody>
      </p:sp>
      <p:sp>
        <p:nvSpPr>
          <p:cNvPr id="29" name="TextBox 28"/>
          <p:cNvSpPr txBox="1"/>
          <p:nvPr/>
        </p:nvSpPr>
        <p:spPr>
          <a:xfrm rot="18789639">
            <a:off x="4147208" y="5103363"/>
            <a:ext cx="1254372" cy="261610"/>
          </a:xfrm>
          <a:prstGeom prst="rect">
            <a:avLst/>
          </a:prstGeom>
          <a:noFill/>
        </p:spPr>
        <p:txBody>
          <a:bodyPr wrap="square" rtlCol="0">
            <a:spAutoFit/>
          </a:bodyPr>
          <a:lstStyle/>
          <a:p>
            <a:r>
              <a:rPr lang="en-US" sz="1100" dirty="0"/>
              <a:t>Courses</a:t>
            </a:r>
          </a:p>
        </p:txBody>
      </p:sp>
      <p:sp>
        <p:nvSpPr>
          <p:cNvPr id="30" name="TextBox 29"/>
          <p:cNvSpPr txBox="1"/>
          <p:nvPr/>
        </p:nvSpPr>
        <p:spPr>
          <a:xfrm>
            <a:off x="3286898" y="6072553"/>
            <a:ext cx="1027192" cy="261610"/>
          </a:xfrm>
          <a:prstGeom prst="rect">
            <a:avLst/>
          </a:prstGeom>
          <a:noFill/>
        </p:spPr>
        <p:txBody>
          <a:bodyPr wrap="square" rtlCol="0">
            <a:spAutoFit/>
          </a:bodyPr>
          <a:lstStyle/>
          <a:p>
            <a:r>
              <a:rPr lang="en-US" sz="1100" dirty="0"/>
              <a:t>Location</a:t>
            </a:r>
          </a:p>
        </p:txBody>
      </p:sp>
      <p:sp>
        <p:nvSpPr>
          <p:cNvPr id="31" name="TextBox 30"/>
          <p:cNvSpPr txBox="1"/>
          <p:nvPr/>
        </p:nvSpPr>
        <p:spPr>
          <a:xfrm>
            <a:off x="4774394" y="5481961"/>
            <a:ext cx="1438837" cy="646331"/>
          </a:xfrm>
          <a:prstGeom prst="rect">
            <a:avLst/>
          </a:prstGeom>
          <a:noFill/>
        </p:spPr>
        <p:txBody>
          <a:bodyPr wrap="square" rtlCol="0">
            <a:spAutoFit/>
          </a:bodyPr>
          <a:lstStyle/>
          <a:p>
            <a:pPr marL="285750" indent="-285750">
              <a:buFont typeface="Arial" panose="020B0604020202020204" pitchFamily="34" charset="0"/>
              <a:buChar char="•"/>
            </a:pPr>
            <a:r>
              <a:rPr lang="en-US" dirty="0"/>
              <a:t>Neo4j</a:t>
            </a:r>
          </a:p>
          <a:p>
            <a:pPr marL="285750" indent="-285750">
              <a:buFont typeface="Arial" panose="020B0604020202020204" pitchFamily="34" charset="0"/>
              <a:buChar char="•"/>
            </a:pPr>
            <a:r>
              <a:rPr lang="en-US" dirty="0"/>
              <a:t>Infogrid</a:t>
            </a:r>
          </a:p>
        </p:txBody>
      </p:sp>
      <p:graphicFrame>
        <p:nvGraphicFramePr>
          <p:cNvPr id="35" name="Table 34"/>
          <p:cNvGraphicFramePr>
            <a:graphicFrameLocks noGrp="1"/>
          </p:cNvGraphicFramePr>
          <p:nvPr>
            <p:extLst>
              <p:ext uri="{D42A27DB-BD31-4B8C-83A1-F6EECF244321}">
                <p14:modId xmlns="" xmlns:p14="http://schemas.microsoft.com/office/powerpoint/2010/main" val="4229569970"/>
              </p:ext>
            </p:extLst>
          </p:nvPr>
        </p:nvGraphicFramePr>
        <p:xfrm>
          <a:off x="6213233" y="4372707"/>
          <a:ext cx="3692766" cy="2017212"/>
        </p:xfrm>
        <a:graphic>
          <a:graphicData uri="http://schemas.openxmlformats.org/drawingml/2006/table">
            <a:tbl>
              <a:tblPr firstRow="1" bandRow="1">
                <a:tableStyleId>{F2DE63D5-997A-4646-A377-4702673A728D}</a:tableStyleId>
              </a:tblPr>
              <a:tblGrid>
                <a:gridCol w="1230922">
                  <a:extLst>
                    <a:ext uri="{9D8B030D-6E8A-4147-A177-3AD203B41FA5}">
                      <a16:colId xmlns:a16="http://schemas.microsoft.com/office/drawing/2014/main" xmlns="" val="20000"/>
                    </a:ext>
                  </a:extLst>
                </a:gridCol>
                <a:gridCol w="1230922">
                  <a:extLst>
                    <a:ext uri="{9D8B030D-6E8A-4147-A177-3AD203B41FA5}">
                      <a16:colId xmlns:a16="http://schemas.microsoft.com/office/drawing/2014/main" xmlns="" val="20001"/>
                    </a:ext>
                  </a:extLst>
                </a:gridCol>
                <a:gridCol w="1230922">
                  <a:extLst>
                    <a:ext uri="{9D8B030D-6E8A-4147-A177-3AD203B41FA5}">
                      <a16:colId xmlns:a16="http://schemas.microsoft.com/office/drawing/2014/main" xmlns="" val="20002"/>
                    </a:ext>
                  </a:extLst>
                </a:gridCol>
              </a:tblGrid>
              <a:tr h="504303">
                <a:tc>
                  <a:txBody>
                    <a:bodyPr/>
                    <a:lstStyle/>
                    <a:p>
                      <a:r>
                        <a:rPr lang="en-US" dirty="0">
                          <a:solidFill>
                            <a:schemeClr val="tx1"/>
                          </a:solidFill>
                        </a:rPr>
                        <a:t>Row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dirty="0">
                          <a:solidFill>
                            <a:schemeClr val="tx1"/>
                          </a:solidFill>
                        </a:rPr>
                        <a: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xmlns="" val="10000"/>
                  </a:ext>
                </a:extLst>
              </a:tr>
              <a:tr h="504303">
                <a:tc rowSpan="3">
                  <a:txBody>
                    <a:bodyPr/>
                    <a:lstStyle/>
                    <a:p>
                      <a:endParaRPr lang="en-US" dirty="0"/>
                    </a:p>
                    <a:p>
                      <a:pPr algn="ctr"/>
                      <a:endParaRPr lang="en-US" dirty="0"/>
                    </a:p>
                    <a:p>
                      <a:pPr algn="ctr"/>
                      <a:r>
                        <a:rPr lang="en-US"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504303">
                <a:tc vMerge="1">
                  <a:txBody>
                    <a:bodyPr/>
                    <a:lstStyle/>
                    <a:p>
                      <a:endParaRPr lang="en-US" dirty="0"/>
                    </a:p>
                  </a:txBody>
                  <a:tcPr/>
                </a:tc>
                <a:tc>
                  <a:txBody>
                    <a:bodyPr/>
                    <a:lstStyle/>
                    <a:p>
                      <a:r>
                        <a:rPr lang="en-US" dirty="0"/>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04303">
                <a:tc vMerge="1">
                  <a:txBody>
                    <a:bodyPr/>
                    <a:lstStyle/>
                    <a:p>
                      <a:endParaRPr lang="en-US" dirty="0"/>
                    </a:p>
                  </a:txBody>
                  <a:tcPr/>
                </a:tc>
                <a:tc>
                  <a:txBody>
                    <a:bodyPr/>
                    <a:lstStyle/>
                    <a:p>
                      <a:r>
                        <a:rPr lang="en-US" dirty="0"/>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Student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3"/>
                  </a:ext>
                </a:extLst>
              </a:tr>
            </a:tbl>
          </a:graphicData>
        </a:graphic>
      </p:graphicFrame>
      <p:sp>
        <p:nvSpPr>
          <p:cNvPr id="36" name="TextBox 35"/>
          <p:cNvSpPr txBox="1"/>
          <p:nvPr/>
        </p:nvSpPr>
        <p:spPr>
          <a:xfrm>
            <a:off x="10105292" y="5193322"/>
            <a:ext cx="184731" cy="369332"/>
          </a:xfrm>
          <a:prstGeom prst="rect">
            <a:avLst/>
          </a:prstGeom>
          <a:noFill/>
        </p:spPr>
        <p:txBody>
          <a:bodyPr wrap="none" rtlCol="0">
            <a:spAutoFit/>
          </a:bodyPr>
          <a:lstStyle/>
          <a:p>
            <a:endParaRPr lang="en-US" dirty="0"/>
          </a:p>
        </p:txBody>
      </p:sp>
      <p:sp>
        <p:nvSpPr>
          <p:cNvPr id="38" name="Rectangle 37"/>
          <p:cNvSpPr/>
          <p:nvPr/>
        </p:nvSpPr>
        <p:spPr>
          <a:xfrm>
            <a:off x="10105292" y="5008657"/>
            <a:ext cx="2135521" cy="369332"/>
          </a:xfrm>
          <a:prstGeom prst="rect">
            <a:avLst/>
          </a:prstGeom>
        </p:spPr>
        <p:txBody>
          <a:bodyPr wrap="none">
            <a:spAutoFit/>
          </a:bodyPr>
          <a:lstStyle/>
          <a:p>
            <a:r>
              <a:rPr lang="en-US" dirty="0"/>
              <a:t>Bigtable(Google)</a:t>
            </a:r>
          </a:p>
        </p:txBody>
      </p:sp>
      <p:sp>
        <p:nvSpPr>
          <p:cNvPr id="39" name="Rectangle 38"/>
          <p:cNvSpPr/>
          <p:nvPr/>
        </p:nvSpPr>
        <p:spPr>
          <a:xfrm>
            <a:off x="10197657" y="5474268"/>
            <a:ext cx="872355" cy="369332"/>
          </a:xfrm>
          <a:prstGeom prst="rect">
            <a:avLst/>
          </a:prstGeom>
        </p:spPr>
        <p:txBody>
          <a:bodyPr wrap="none">
            <a:spAutoFit/>
          </a:bodyPr>
          <a:lstStyle/>
          <a:p>
            <a:r>
              <a:rPr lang="en-US" dirty="0"/>
              <a:t>HBase</a:t>
            </a:r>
          </a:p>
        </p:txBody>
      </p:sp>
      <p:pic>
        <p:nvPicPr>
          <p:cNvPr id="11266" name="Picture 2"/>
          <p:cNvPicPr>
            <a:picLocks noChangeAspect="1" noChangeArrowheads="1"/>
          </p:cNvPicPr>
          <p:nvPr/>
        </p:nvPicPr>
        <p:blipFill>
          <a:blip r:embed="rId2"/>
          <a:srcRect/>
          <a:stretch>
            <a:fillRect/>
          </a:stretch>
        </p:blipFill>
        <p:spPr bwMode="auto">
          <a:xfrm>
            <a:off x="0" y="-9236"/>
            <a:ext cx="12192000" cy="6858000"/>
          </a:xfrm>
          <a:prstGeom prst="rect">
            <a:avLst/>
          </a:prstGeom>
          <a:noFill/>
          <a:ln w="9525">
            <a:noFill/>
            <a:miter lim="800000"/>
            <a:headEnd/>
            <a:tailEnd/>
          </a:ln>
          <a:effectLst/>
        </p:spPr>
      </p:pic>
    </p:spTree>
    <p:extLst>
      <p:ext uri="{BB962C8B-B14F-4D97-AF65-F5344CB8AC3E}">
        <p14:creationId xmlns="" xmlns:p14="http://schemas.microsoft.com/office/powerpoint/2010/main" val="3546133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ank you"/>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90799" y="1393337"/>
            <a:ext cx="6269159" cy="457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32731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Overview</a:t>
            </a:r>
          </a:p>
        </p:txBody>
      </p:sp>
      <p:sp>
        <p:nvSpPr>
          <p:cNvPr id="3" name="Content Placeholder 2"/>
          <p:cNvSpPr>
            <a:spLocks noGrp="1"/>
          </p:cNvSpPr>
          <p:nvPr>
            <p:ph idx="1"/>
          </p:nvPr>
        </p:nvSpPr>
        <p:spPr>
          <a:xfrm>
            <a:off x="1103312" y="1413164"/>
            <a:ext cx="9629343" cy="5209309"/>
          </a:xfrm>
        </p:spPr>
        <p:txBody>
          <a:bodyPr>
            <a:normAutofit/>
          </a:bodyPr>
          <a:lstStyle/>
          <a:p>
            <a:r>
              <a:rPr lang="en-CA" sz="2400" dirty="0"/>
              <a:t>What is NO SQL Data base?</a:t>
            </a:r>
          </a:p>
          <a:p>
            <a:r>
              <a:rPr lang="en-CA" sz="2400" dirty="0" smtClean="0"/>
              <a:t>What is Mongo DB?</a:t>
            </a:r>
          </a:p>
          <a:p>
            <a:r>
              <a:rPr lang="en-CA" sz="2400" dirty="0" smtClean="0"/>
              <a:t>What is database, collection and documents</a:t>
            </a:r>
            <a:endParaRPr lang="en-CA" sz="2400" dirty="0"/>
          </a:p>
          <a:p>
            <a:r>
              <a:rPr lang="en-CA" sz="2400" dirty="0" smtClean="0"/>
              <a:t>Why </a:t>
            </a:r>
            <a:r>
              <a:rPr lang="en-CA" sz="2400" dirty="0"/>
              <a:t>Mongo DB</a:t>
            </a:r>
            <a:r>
              <a:rPr lang="en-CA" sz="2400" dirty="0" smtClean="0"/>
              <a:t>?</a:t>
            </a:r>
          </a:p>
          <a:p>
            <a:r>
              <a:rPr lang="en-US" sz="2400" dirty="0" smtClean="0"/>
              <a:t>Advantages of </a:t>
            </a:r>
            <a:r>
              <a:rPr lang="en-US" sz="2400" dirty="0" err="1" smtClean="0"/>
              <a:t>MongoDB</a:t>
            </a:r>
            <a:r>
              <a:rPr lang="en-US" sz="2400" dirty="0" smtClean="0"/>
              <a:t> over RDBMS </a:t>
            </a:r>
            <a:endParaRPr lang="en-CA" sz="2400" dirty="0"/>
          </a:p>
          <a:p>
            <a:r>
              <a:rPr lang="en-US" sz="2400" dirty="0" smtClean="0"/>
              <a:t>Where to Use </a:t>
            </a:r>
            <a:r>
              <a:rPr lang="en-US" sz="2400" dirty="0" err="1" smtClean="0"/>
              <a:t>MongoDB</a:t>
            </a:r>
            <a:r>
              <a:rPr lang="en-US" sz="2400" dirty="0" smtClean="0"/>
              <a:t>? </a:t>
            </a:r>
            <a:endParaRPr lang="en-CA" sz="2400" dirty="0" smtClean="0"/>
          </a:p>
          <a:p>
            <a:r>
              <a:rPr lang="en-CA" sz="2400" dirty="0" smtClean="0"/>
              <a:t>Mongo </a:t>
            </a:r>
            <a:r>
              <a:rPr lang="en-CA" sz="2400" dirty="0"/>
              <a:t>DB Architecture.</a:t>
            </a:r>
          </a:p>
          <a:p>
            <a:r>
              <a:rPr lang="en-CA" sz="2400" dirty="0"/>
              <a:t>Document (JSON) Structure.</a:t>
            </a:r>
          </a:p>
          <a:p>
            <a:r>
              <a:rPr lang="en-CA" sz="2400" dirty="0" smtClean="0"/>
              <a:t>Different </a:t>
            </a:r>
            <a:r>
              <a:rPr lang="en-CA" sz="2400" dirty="0"/>
              <a:t>Methods.</a:t>
            </a:r>
          </a:p>
          <a:p>
            <a:r>
              <a:rPr lang="en-CA" sz="2400" dirty="0" smtClean="0"/>
              <a:t>When </a:t>
            </a:r>
            <a:r>
              <a:rPr lang="en-CA" sz="2400" dirty="0"/>
              <a:t>to use Mongo DB?</a:t>
            </a:r>
          </a:p>
          <a:p>
            <a:endParaRPr lang="en-CA" sz="2400" dirty="0"/>
          </a:p>
          <a:p>
            <a:endParaRPr lang="en-CA" sz="2400" dirty="0"/>
          </a:p>
          <a:p>
            <a:endParaRPr lang="en-CA" sz="2400" dirty="0"/>
          </a:p>
          <a:p>
            <a:endParaRPr lang="en-CA" sz="2400" dirty="0"/>
          </a:p>
          <a:p>
            <a:endParaRPr lang="en-CA" sz="2400" dirty="0"/>
          </a:p>
          <a:p>
            <a:endParaRPr lang="en-CA" sz="2400" dirty="0"/>
          </a:p>
        </p:txBody>
      </p:sp>
      <p:pic>
        <p:nvPicPr>
          <p:cNvPr id="1026" name="Picture 2" descr="C:\Users\PANKAJ\OneDrive\Pictures\Screenshots\Screenshot (119).png"/>
          <p:cNvPicPr>
            <a:picLocks noChangeAspect="1" noChangeArrowheads="1"/>
          </p:cNvPicPr>
          <p:nvPr/>
        </p:nvPicPr>
        <p:blipFill>
          <a:blip r:embed="rId2"/>
          <a:srcRect/>
          <a:stretch>
            <a:fillRect/>
          </a:stretch>
        </p:blipFill>
        <p:spPr bwMode="auto">
          <a:xfrm>
            <a:off x="0" y="-128733"/>
            <a:ext cx="12192000" cy="7004505"/>
          </a:xfrm>
          <a:prstGeom prst="rect">
            <a:avLst/>
          </a:prstGeom>
          <a:noFill/>
        </p:spPr>
      </p:pic>
    </p:spTree>
    <p:extLst>
      <p:ext uri="{BB962C8B-B14F-4D97-AF65-F5344CB8AC3E}">
        <p14:creationId xmlns="" xmlns:p14="http://schemas.microsoft.com/office/powerpoint/2010/main" val="37109889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58851"/>
          </a:xfrm>
        </p:spPr>
        <p:txBody>
          <a:bodyPr/>
          <a:lstStyle/>
          <a:p>
            <a:r>
              <a:rPr lang="en-US" dirty="0"/>
              <a:t>What is No SQl data base </a:t>
            </a:r>
          </a:p>
        </p:txBody>
      </p:sp>
      <p:sp>
        <p:nvSpPr>
          <p:cNvPr id="3" name="Content Placeholder 2"/>
          <p:cNvSpPr>
            <a:spLocks noGrp="1"/>
          </p:cNvSpPr>
          <p:nvPr>
            <p:ph idx="1"/>
          </p:nvPr>
        </p:nvSpPr>
        <p:spPr>
          <a:xfrm>
            <a:off x="1103312" y="1551708"/>
            <a:ext cx="10146579" cy="4696691"/>
          </a:xfrm>
        </p:spPr>
        <p:txBody>
          <a:bodyPr>
            <a:normAutofit/>
          </a:bodyPr>
          <a:lstStyle/>
          <a:p>
            <a:r>
              <a:rPr lang="en-US" sz="2800" dirty="0"/>
              <a:t>It’s Not No SQL it’s NOT ONLY SQL.</a:t>
            </a:r>
          </a:p>
          <a:p>
            <a:pPr marL="0" indent="0">
              <a:buNone/>
            </a:pPr>
            <a:endParaRPr lang="en-US" sz="2800" dirty="0"/>
          </a:p>
          <a:p>
            <a:r>
              <a:rPr lang="en-US" sz="2800" dirty="0"/>
              <a:t>It’s not even a replacement to RDBMS.</a:t>
            </a:r>
          </a:p>
          <a:p>
            <a:pPr marL="0" indent="0">
              <a:buNone/>
            </a:pPr>
            <a:endParaRPr lang="en-US" sz="2800" dirty="0"/>
          </a:p>
          <a:p>
            <a:pPr marL="0" indent="0"/>
            <a:r>
              <a:rPr lang="en-US" sz="2800" dirty="0" smtClean="0"/>
              <a:t>   As </a:t>
            </a:r>
            <a:r>
              <a:rPr lang="en-US" sz="2800" dirty="0"/>
              <a:t>compared to the good olden days we are saving more and more data</a:t>
            </a:r>
            <a:r>
              <a:rPr lang="en-US" sz="2800" dirty="0" smtClean="0"/>
              <a:t>.</a:t>
            </a:r>
            <a:endParaRPr lang="en-US" sz="2800" dirty="0"/>
          </a:p>
        </p:txBody>
      </p:sp>
      <p:pic>
        <p:nvPicPr>
          <p:cNvPr id="2051"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 xmlns:p14="http://schemas.microsoft.com/office/powerpoint/2010/main" val="523060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6" name="Picture 4"/>
          <p:cNvPicPr>
            <a:picLocks noChangeAspect="1" noChangeArrowheads="1"/>
          </p:cNvPicPr>
          <p:nvPr/>
        </p:nvPicPr>
        <p:blipFill>
          <a:blip r:embed="rId2"/>
          <a:srcRect/>
          <a:stretch>
            <a:fillRect/>
          </a:stretch>
        </p:blipFill>
        <p:spPr bwMode="auto">
          <a:xfrm>
            <a:off x="-1" y="9236"/>
            <a:ext cx="12192001" cy="70196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6" name="Title 5"/>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0" y="18472"/>
            <a:ext cx="12192000" cy="6858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4089400"/>
            <a:ext cx="12185650" cy="27686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985059" y="4143993"/>
            <a:ext cx="3579522" cy="2714007"/>
          </a:xfrm>
          <a:prstGeom prst="rect">
            <a:avLst/>
          </a:prstGeom>
          <a:noFill/>
          <a:ln w="9525">
            <a:noFill/>
            <a:miter lim="800000"/>
            <a:headEnd/>
            <a:tailEnd/>
          </a:ln>
          <a:effectLst/>
        </p:spPr>
      </p:pic>
      <p:pic>
        <p:nvPicPr>
          <p:cNvPr id="3075" name="Picture 3" descr="C:\Users\PANKAJ\OneDrive\Pictures\Screenshots\Screenshot (127).png"/>
          <p:cNvPicPr>
            <a:picLocks noChangeAspect="1" noChangeArrowheads="1"/>
          </p:cNvPicPr>
          <p:nvPr/>
        </p:nvPicPr>
        <p:blipFill>
          <a:blip r:embed="rId5"/>
          <a:srcRect/>
          <a:stretch>
            <a:fillRect/>
          </a:stretch>
        </p:blipFill>
        <p:spPr bwMode="auto">
          <a:xfrm>
            <a:off x="0" y="0"/>
            <a:ext cx="12192000" cy="6858000"/>
          </a:xfrm>
          <a:prstGeom prst="rect">
            <a:avLst/>
          </a:prstGeom>
          <a:noFill/>
        </p:spPr>
      </p:pic>
    </p:spTree>
    <p:extLst>
      <p:ext uri="{BB962C8B-B14F-4D97-AF65-F5344CB8AC3E}">
        <p14:creationId xmlns="" xmlns:p14="http://schemas.microsoft.com/office/powerpoint/2010/main" val="523060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additive="base">
                                        <p:cTn id="12" dur="500" fill="hold"/>
                                        <p:tgtEl>
                                          <p:spTgt spid="2051"/>
                                        </p:tgtEl>
                                        <p:attrNameLst>
                                          <p:attrName>ppt_x</p:attrName>
                                        </p:attrNameLst>
                                      </p:cBhvr>
                                      <p:tavLst>
                                        <p:tav tm="0">
                                          <p:val>
                                            <p:strVal val="#ppt_x"/>
                                          </p:val>
                                        </p:tav>
                                        <p:tav tm="100000">
                                          <p:val>
                                            <p:strVal val="#ppt_x"/>
                                          </p:val>
                                        </p:tav>
                                      </p:tavLst>
                                    </p:anim>
                                    <p:anim calcmode="lin" valueType="num">
                                      <p:cBhvr additive="base">
                                        <p:cTn id="13"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Mongo DB</a:t>
            </a:r>
          </a:p>
        </p:txBody>
      </p:sp>
      <p:sp>
        <p:nvSpPr>
          <p:cNvPr id="3" name="Content Placeholder 2"/>
          <p:cNvSpPr>
            <a:spLocks noGrp="1"/>
          </p:cNvSpPr>
          <p:nvPr>
            <p:ph idx="1"/>
          </p:nvPr>
        </p:nvSpPr>
        <p:spPr>
          <a:xfrm>
            <a:off x="241160" y="1557496"/>
            <a:ext cx="11766620" cy="4690904"/>
          </a:xfrm>
        </p:spPr>
        <p:txBody>
          <a:bodyPr>
            <a:noAutofit/>
          </a:bodyPr>
          <a:lstStyle/>
          <a:p>
            <a:pPr marL="0" indent="0">
              <a:buNone/>
            </a:pPr>
            <a:r>
              <a:rPr lang="en-US" sz="3200" dirty="0"/>
              <a:t>MongoDB is a cross-platform, document oriented database that provides</a:t>
            </a:r>
          </a:p>
          <a:p>
            <a:endParaRPr lang="en-US" sz="3200" dirty="0"/>
          </a:p>
          <a:p>
            <a:r>
              <a:rPr lang="en-US" sz="3200" dirty="0"/>
              <a:t> High performance.</a:t>
            </a:r>
          </a:p>
          <a:p>
            <a:r>
              <a:rPr lang="en-US" sz="3200" dirty="0"/>
              <a:t> High availability.</a:t>
            </a:r>
          </a:p>
          <a:p>
            <a:r>
              <a:rPr lang="en-US" sz="3200" dirty="0"/>
              <a:t> Easy scalability. </a:t>
            </a:r>
          </a:p>
          <a:p>
            <a:pPr marL="0" indent="0">
              <a:buNone/>
            </a:pPr>
            <a:endParaRPr lang="en-US" sz="3200" dirty="0"/>
          </a:p>
          <a:p>
            <a:pPr marL="0" indent="0">
              <a:buNone/>
            </a:pPr>
            <a:r>
              <a:rPr lang="en-US" sz="3200" dirty="0"/>
              <a:t>MongoDB works on concept of </a:t>
            </a:r>
            <a:r>
              <a:rPr lang="en-US" sz="3200" b="1" dirty="0">
                <a:solidFill>
                  <a:srgbClr val="FFFF00"/>
                </a:solidFill>
              </a:rPr>
              <a:t>collection</a:t>
            </a:r>
            <a:r>
              <a:rPr lang="en-US" sz="3200" dirty="0"/>
              <a:t> and </a:t>
            </a:r>
            <a:r>
              <a:rPr lang="en-US" sz="3200" b="1" dirty="0">
                <a:solidFill>
                  <a:srgbClr val="FFFF00"/>
                </a:solidFill>
              </a:rPr>
              <a:t>document</a:t>
            </a:r>
            <a:r>
              <a:rPr lang="en-US" sz="3200" dirty="0"/>
              <a:t>.</a:t>
            </a:r>
          </a:p>
        </p:txBody>
      </p:sp>
      <p:pic>
        <p:nvPicPr>
          <p:cNvPr id="5122" name="Picture 2" descr="C:\Users\PANKAJ\OneDrive\Pictures\Screenshots\Screenshot (122).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 xmlns:p14="http://schemas.microsoft.com/office/powerpoint/2010/main" val="2076559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58851"/>
          </a:xfrm>
        </p:spPr>
        <p:txBody>
          <a:bodyPr/>
          <a:lstStyle/>
          <a:p>
            <a:r>
              <a:rPr lang="en-US" dirty="0" smtClean="0"/>
              <a:t>Database – Collection - Document</a:t>
            </a:r>
            <a:endParaRPr lang="en-US" dirty="0"/>
          </a:p>
        </p:txBody>
      </p:sp>
      <p:sp>
        <p:nvSpPr>
          <p:cNvPr id="3" name="Content Placeholder 2"/>
          <p:cNvSpPr>
            <a:spLocks noGrp="1"/>
          </p:cNvSpPr>
          <p:nvPr>
            <p:ph idx="1"/>
          </p:nvPr>
        </p:nvSpPr>
        <p:spPr>
          <a:xfrm>
            <a:off x="461818" y="1440874"/>
            <a:ext cx="10788073" cy="5283200"/>
          </a:xfrm>
        </p:spPr>
        <p:txBody>
          <a:bodyPr>
            <a:normAutofit fontScale="92500" lnSpcReduction="10000"/>
          </a:bodyPr>
          <a:lstStyle/>
          <a:p>
            <a:pPr algn="just"/>
            <a:r>
              <a:rPr lang="en-US" b="1" dirty="0" smtClean="0"/>
              <a:t>Database </a:t>
            </a:r>
          </a:p>
          <a:p>
            <a:pPr algn="just">
              <a:buNone/>
            </a:pPr>
            <a:r>
              <a:rPr lang="en-US" b="1" dirty="0" smtClean="0"/>
              <a:t>     Database is a physical container for collections. Each database gets its own set of files on the file system. A single </a:t>
            </a:r>
            <a:r>
              <a:rPr lang="en-US" b="1" dirty="0" err="1" smtClean="0"/>
              <a:t>MongoDB</a:t>
            </a:r>
            <a:r>
              <a:rPr lang="en-US" b="1" dirty="0" smtClean="0"/>
              <a:t> server typically has multiple databases. </a:t>
            </a:r>
          </a:p>
          <a:p>
            <a:pPr algn="just">
              <a:buNone/>
            </a:pPr>
            <a:endParaRPr lang="en-US" b="1" dirty="0" smtClean="0"/>
          </a:p>
          <a:p>
            <a:pPr algn="just"/>
            <a:r>
              <a:rPr lang="en-US" b="1" dirty="0" smtClean="0"/>
              <a:t>Collection </a:t>
            </a:r>
          </a:p>
          <a:p>
            <a:pPr algn="just">
              <a:buNone/>
            </a:pPr>
            <a:r>
              <a:rPr lang="en-US" b="1" dirty="0" smtClean="0"/>
              <a:t>     Collection  is  a  group  of  </a:t>
            </a:r>
            <a:r>
              <a:rPr lang="en-US" b="1" dirty="0" err="1" smtClean="0"/>
              <a:t>MongoDB</a:t>
            </a:r>
            <a:r>
              <a:rPr lang="en-US" b="1" dirty="0" smtClean="0"/>
              <a:t>  documents.  It  is  the  equivalent  of  an  RDBMS  table.  A collection exists within a single database. Collections do not enforce a schema. Documents within a collection can have different fields.  Typically, all documents in a collection are of similar or related purpose. </a:t>
            </a:r>
          </a:p>
          <a:p>
            <a:pPr algn="just">
              <a:buNone/>
            </a:pPr>
            <a:endParaRPr lang="en-US" b="1" dirty="0" smtClean="0"/>
          </a:p>
          <a:p>
            <a:pPr algn="just"/>
            <a:r>
              <a:rPr lang="en-US" b="1" dirty="0" smtClean="0"/>
              <a:t>Document </a:t>
            </a:r>
          </a:p>
          <a:p>
            <a:pPr algn="just">
              <a:buNone/>
            </a:pPr>
            <a:r>
              <a:rPr lang="en-US" b="1" dirty="0" smtClean="0"/>
              <a:t>     A document is a set of key-value pairs. Documents have dynamic schema. Dynamic schema means that documents in the same collection do not need to have the same set of fields or structure, and common fields in a collection's documents may hold different types of data. </a:t>
            </a:r>
            <a:endParaRPr lang="en-US" b="1" dirty="0"/>
          </a:p>
        </p:txBody>
      </p:sp>
      <p:pic>
        <p:nvPicPr>
          <p:cNvPr id="6146" name="Picture 2" descr="C:\Users\PANKAJ\OneDrive\Pictures\Screenshots\Screenshot (121).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 xmlns:p14="http://schemas.microsoft.com/office/powerpoint/2010/main" val="523060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0" y="0"/>
            <a:ext cx="12192000" cy="68187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683490" y="434108"/>
            <a:ext cx="10233891" cy="6310899"/>
          </a:xfrm>
          <a:prstGeom prst="rect">
            <a:avLst/>
          </a:prstGeom>
          <a:noFill/>
          <a:ln w="9525">
            <a:noFill/>
            <a:miter lim="800000"/>
            <a:headEnd/>
            <a:tailEnd/>
          </a:ln>
          <a:effectLst/>
        </p:spPr>
      </p:pic>
      <p:sp>
        <p:nvSpPr>
          <p:cNvPr id="6" name="Title 5"/>
          <p:cNvSpPr>
            <a:spLocks noGrp="1"/>
          </p:cNvSpPr>
          <p:nvPr>
            <p:ph type="title"/>
          </p:nvPr>
        </p:nvSpPr>
        <p:spPr/>
        <p:txBody>
          <a:bodyPr/>
          <a:lstStyle/>
          <a:p>
            <a:endParaRPr lang="en-US"/>
          </a:p>
        </p:txBody>
      </p:sp>
      <p:pic>
        <p:nvPicPr>
          <p:cNvPr id="4098" name="Picture 2" descr="C:\Users\PANKAJ\OneDrive\Pictures\Screenshots\Screenshot (128).png"/>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Tree>
    <p:extLst>
      <p:ext uri="{BB962C8B-B14F-4D97-AF65-F5344CB8AC3E}">
        <p14:creationId xmlns="" xmlns:p14="http://schemas.microsoft.com/office/powerpoint/2010/main" val="5230605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
  <TotalTime>664</TotalTime>
  <Words>583</Words>
  <Application>Microsoft Macintosh PowerPoint</Application>
  <PresentationFormat>Custom</PresentationFormat>
  <Paragraphs>131</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vt:lpstr>
      <vt:lpstr>02 - Introduction to Angular-5 (A Framework of JavaScript)    </vt:lpstr>
      <vt:lpstr>Overview</vt:lpstr>
      <vt:lpstr>What is No SQl data base </vt:lpstr>
      <vt:lpstr>Slide 4</vt:lpstr>
      <vt:lpstr>Slide 5</vt:lpstr>
      <vt:lpstr>What is Mongo DB</vt:lpstr>
      <vt:lpstr>Database – Collection - Document</vt:lpstr>
      <vt:lpstr>Slide 8</vt:lpstr>
      <vt:lpstr>Slide 9</vt:lpstr>
      <vt:lpstr>Mongo DB architecture</vt:lpstr>
      <vt:lpstr>Mongo DB architecture</vt:lpstr>
      <vt:lpstr>Advantages of MongoDB over RDBMS </vt:lpstr>
      <vt:lpstr>Why Use MongoDB? </vt:lpstr>
      <vt:lpstr>Where to Use MongoDB? </vt:lpstr>
      <vt:lpstr>Types of No SQl data base </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mahidhar reddy</dc:creator>
  <cp:lastModifiedBy>HP</cp:lastModifiedBy>
  <cp:revision>82</cp:revision>
  <dcterms:created xsi:type="dcterms:W3CDTF">2013-07-15T20:25:18Z</dcterms:created>
  <dcterms:modified xsi:type="dcterms:W3CDTF">2020-01-27T15:48:27Z</dcterms:modified>
</cp:coreProperties>
</file>